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4" r:id="rId7"/>
    <p:sldId id="266" r:id="rId8"/>
    <p:sldId id="267" r:id="rId9"/>
    <p:sldId id="269" r:id="rId10"/>
    <p:sldId id="270" r:id="rId11"/>
    <p:sldId id="271" r:id="rId12"/>
    <p:sldId id="272" r:id="rId13"/>
    <p:sldId id="279" r:id="rId14"/>
    <p:sldId id="280" r:id="rId15"/>
    <p:sldId id="281" r:id="rId16"/>
    <p:sldId id="282" r:id="rId17"/>
    <p:sldId id="283" r:id="rId18"/>
    <p:sldId id="284" r:id="rId19"/>
    <p:sldId id="286" r:id="rId20"/>
    <p:sldId id="287" r:id="rId21"/>
    <p:sldId id="288" r:id="rId22"/>
    <p:sldId id="28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BB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EFA78-1592-4D0E-AF4E-433C70344D65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85A4F-E3F4-4AAF-A016-6E7923A7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54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world-middle-east-36477284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qHXdtyM3yo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user/Timcasts?v=NnPQiqzOQP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Climate</a:t>
            </a:r>
            <a:r>
              <a:rPr lang="en-US" baseline="0" dirty="0" smtClean="0"/>
              <a:t> is weather long term.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5A4F-E3F4-4AAF-A016-6E7923A735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69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slightly salty, as is the mixture of river water and seawater in estuaries.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5A4F-E3F4-4AAF-A016-6E7923A735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93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Where water is. (people</a:t>
            </a:r>
            <a:r>
              <a:rPr lang="en-US" baseline="0" dirty="0" smtClean="0"/>
              <a:t> want to live close to water sources)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Where major cities are (technological advancements) 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5A4F-E3F4-4AAF-A016-6E7923A735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28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Write the definition of ‘divert’ on the margin on the notes sheet.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5A4F-E3F4-4AAF-A016-6E7923A735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29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the Euphrates River in Turkey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5A4F-E3F4-4AAF-A016-6E7923A735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85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Euphrates &amp; the Tigris both flow from Turkey, with Turkey controlling the most &amp; freshest/ cleanest water. As it works it’s way down to the Persian Gulf, countries are able to store less &amp; less water because of the dams present in the previous </a:t>
            </a:r>
            <a:r>
              <a:rPr lang="en-US" baseline="0" dirty="0" err="1" smtClean="0"/>
              <a:t>countires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5A4F-E3F4-4AAF-A016-6E7923A735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51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https://www.washingtonpost.com/news/energy-environment/wp/2016/03/18/why-dams-are-such-bad-news-for-the-amazon-rainforest/?utm_term=.37ef0993a5ee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5A4F-E3F4-4AAF-A016-6E7923A735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42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http://www.bbc.com/news/world-middle-east-36477284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5A4F-E3F4-4AAF-A016-6E7923A735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16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>
                <a:hlinkClick r:id="rId3"/>
              </a:rPr>
              <a:t>https://www.youtube.com/watch?v=FqHXdtyM3yo</a:t>
            </a:r>
            <a:r>
              <a:rPr lang="en-US" altLang="en-US" sz="1200" dirty="0" smtClean="0"/>
              <a:t>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5A4F-E3F4-4AAF-A016-6E7923A735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1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>
                <a:solidFill>
                  <a:schemeClr val="tx2"/>
                </a:solidFill>
                <a:hlinkClick r:id="rId3"/>
              </a:rPr>
              <a:t>https://www.youtube.com/user/Timcasts?v=NnPQiqzOQPE</a:t>
            </a:r>
            <a:r>
              <a:rPr lang="en-US" altLang="en-US" sz="1200" dirty="0" smtClean="0">
                <a:solidFill>
                  <a:schemeClr val="tx2"/>
                </a:solidFill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85A4F-E3F4-4AAF-A016-6E7923A735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76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7449-6CA8-4747-AC6D-8451CA02FFD1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0EB6-1153-47BD-86F2-A673617CE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53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7449-6CA8-4747-AC6D-8451CA02FFD1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0EB6-1153-47BD-86F2-A673617CE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0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7449-6CA8-4747-AC6D-8451CA02FFD1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0EB6-1153-47BD-86F2-A673617CE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17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7449-6CA8-4747-AC6D-8451CA02FFD1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0EB6-1153-47BD-86F2-A673617CE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6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7449-6CA8-4747-AC6D-8451CA02FFD1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0EB6-1153-47BD-86F2-A673617CE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7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7449-6CA8-4747-AC6D-8451CA02FFD1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0EB6-1153-47BD-86F2-A673617CE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60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7449-6CA8-4747-AC6D-8451CA02FFD1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0EB6-1153-47BD-86F2-A673617CE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9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7449-6CA8-4747-AC6D-8451CA02FFD1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0EB6-1153-47BD-86F2-A673617CE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5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7449-6CA8-4747-AC6D-8451CA02FFD1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0EB6-1153-47BD-86F2-A673617CE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8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7449-6CA8-4747-AC6D-8451CA02FFD1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0EB6-1153-47BD-86F2-A673617CE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31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7449-6CA8-4747-AC6D-8451CA02FFD1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0EB6-1153-47BD-86F2-A673617CE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82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67449-6CA8-4747-AC6D-8451CA02FFD1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A0EB6-1153-47BD-86F2-A673617CE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3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meffects.org/index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56" y="388552"/>
            <a:ext cx="11259683" cy="5968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26027"/>
            <a:ext cx="9144000" cy="23876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Southwest Asia</a:t>
            </a: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(Middle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East) Water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#5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97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en-US" sz="13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Wasteful</a:t>
            </a:r>
            <a:endParaRPr lang="en-US" sz="1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" name="Content Placeholder 4" descr="image18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507" y="1507752"/>
            <a:ext cx="3368993" cy="5121648"/>
          </a:xfr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upload.wikimedia.org/wikipedia/commons/1/17/PivotIrrigationOnCott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6280" y="1530867"/>
            <a:ext cx="7415848" cy="509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28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7330" y="80150"/>
            <a:ext cx="5059680" cy="1325563"/>
          </a:xfrm>
        </p:spPr>
        <p:txBody>
          <a:bodyPr>
            <a:noAutofit/>
          </a:bodyPr>
          <a:lstStyle/>
          <a:p>
            <a:pPr algn="ctr"/>
            <a:r>
              <a:rPr lang="en-US" sz="1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Efficient </a:t>
            </a:r>
            <a:endParaRPr lang="en-US" sz="1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35340" y="1428573"/>
            <a:ext cx="3514461" cy="5180458"/>
          </a:xfrm>
          <a:prstGeom prst="rect">
            <a:avLst/>
          </a:prstGeom>
        </p:spPr>
      </p:pic>
      <p:pic>
        <p:nvPicPr>
          <p:cNvPr id="5" name="Picture 6" descr="image1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1" y="157613"/>
            <a:ext cx="4753929" cy="308675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ot_irrigation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4" y="3463402"/>
            <a:ext cx="4478655" cy="314562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88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Desalination Plants </a:t>
            </a:r>
            <a:endParaRPr 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25563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en-US" sz="4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These are plants along the coast that remove the </a:t>
            </a:r>
            <a:r>
              <a:rPr lang="en-US" altLang="en-US" sz="4400" b="1" u="sng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salt</a:t>
            </a:r>
            <a:r>
              <a:rPr lang="en-US" altLang="en-US" sz="4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from </a:t>
            </a:r>
            <a:r>
              <a:rPr lang="en-US" altLang="en-US" sz="4400" b="1" u="sng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ocean</a:t>
            </a:r>
            <a:r>
              <a:rPr lang="en-US" altLang="en-US" sz="4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4400" u="sng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water</a:t>
            </a:r>
            <a:r>
              <a:rPr lang="en-US" altLang="en-US" sz="4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4" name="Picture 5" descr="Jubail Desalination Pl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083753"/>
            <a:ext cx="6096000" cy="4572000"/>
          </a:xfrm>
          <a:prstGeom prst="rect">
            <a:avLst/>
          </a:prstGeom>
          <a:noFill/>
          <a:ln w="889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926708" y="2177059"/>
            <a:ext cx="3427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</a:rPr>
              <a:t>Desalination plant in Saudi Arabia</a:t>
            </a:r>
            <a:endParaRPr lang="en-US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1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4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Desalinated water isn’t always fit for drinking, but can be depending on the process.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4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Desalination is also very </a:t>
            </a:r>
            <a:r>
              <a:rPr lang="en-US" altLang="en-US" sz="4000" b="1" u="sng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expensive</a:t>
            </a:r>
            <a:r>
              <a:rPr lang="en-US" altLang="en-US" sz="4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and will produce </a:t>
            </a:r>
            <a:r>
              <a:rPr lang="en-US" altLang="en-US" sz="4000" b="1" u="sng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waste</a:t>
            </a:r>
            <a:r>
              <a:rPr lang="en-US" altLang="en-US" sz="4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that needs to be disposed.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4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Some desalination plants can produce 25 million gallons of fresh water per day or more.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4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There are also desalination plants in the U.S.  Tampa Bay has one and San Antonio has proposed building one on the gulf with a pipeline to the city.</a:t>
            </a:r>
          </a:p>
        </p:txBody>
      </p:sp>
    </p:spTree>
    <p:extLst>
      <p:ext uri="{BB962C8B-B14F-4D97-AF65-F5344CB8AC3E}">
        <p14:creationId xmlns:p14="http://schemas.microsoft.com/office/powerpoint/2010/main" val="252716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humbs.dreamstime.com/x/wave-seamless-pattern-doodle-style-sea-background-ocean-texture-vector-illustration-vintage-design-485864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" y="194343"/>
            <a:ext cx="11704320" cy="634361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Fossil Water </a:t>
            </a:r>
            <a:endParaRPr 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This process pumps </a:t>
            </a:r>
            <a:r>
              <a:rPr lang="en-US" alt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underground</a:t>
            </a:r>
            <a:r>
              <a:rPr lang="en-US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well water from </a:t>
            </a:r>
            <a:r>
              <a:rPr lang="en-US" alt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aquifers</a:t>
            </a:r>
            <a:r>
              <a:rPr lang="en-US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This is water that has been </a:t>
            </a:r>
            <a:r>
              <a:rPr lang="en-US" alt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pooled</a:t>
            </a:r>
            <a:r>
              <a:rPr lang="en-US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there for a long time, however, and isn’t </a:t>
            </a:r>
            <a:r>
              <a:rPr lang="en-US" alt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replenished</a:t>
            </a:r>
            <a:r>
              <a:rPr lang="en-US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by underground springs, rivers, or rainfall – hence the ‘fossil’ part</a:t>
            </a:r>
            <a:r>
              <a:rPr lang="en-US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</a:t>
            </a:r>
            <a:endParaRPr lang="en-US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05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4340"/>
            <a:ext cx="5166360" cy="6423660"/>
          </a:xfrm>
        </p:spPr>
        <p:txBody>
          <a:bodyPr>
            <a:noAutofit/>
          </a:bodyPr>
          <a:lstStyle/>
          <a:p>
            <a:r>
              <a:rPr lang="en-US" altLang="en-US" sz="6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The other problem is that salt water will start getting into the well and make it brackish.</a:t>
            </a:r>
            <a:br>
              <a:rPr lang="en-US" altLang="en-US" sz="6600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endParaRPr lang="en-US" sz="6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5" descr="well pumpi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360" y="3122"/>
            <a:ext cx="7025640" cy="685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02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1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Desert Oases</a:t>
            </a:r>
            <a:endParaRPr lang="en-US" sz="1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" name="Picture 4" descr="oasis-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92" y="1666259"/>
            <a:ext cx="3085408" cy="4899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6" descr="oasis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90" y="2755771"/>
            <a:ext cx="5074472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5" descr="oasis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952" y="1907206"/>
            <a:ext cx="3266819" cy="4658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3980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p-MEast-fresh groundwater sourc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" y="384036"/>
            <a:ext cx="10525151" cy="6349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Rectangle 4"/>
          <p:cNvSpPr/>
          <p:nvPr/>
        </p:nvSpPr>
        <p:spPr>
          <a:xfrm>
            <a:off x="838200" y="365125"/>
            <a:ext cx="46497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  <a:cs typeface="Arial" panose="020B0604020202020204" pitchFamily="34" charset="0"/>
              </a:rPr>
              <a:t>Fresh Groundwater Sources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cript MT Bold" panose="030406020406070809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86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4920" y="2168445"/>
            <a:ext cx="2080260" cy="1325563"/>
          </a:xfrm>
        </p:spPr>
        <p:txBody>
          <a:bodyPr>
            <a:noAutofit/>
          </a:bodyPr>
          <a:lstStyle/>
          <a:p>
            <a:r>
              <a:rPr lang="en-US" alt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  <a:cs typeface="Arial" panose="020B0604020202020204" pitchFamily="34" charset="0"/>
              </a:rPr>
              <a:t>Wadis</a:t>
            </a:r>
            <a:r>
              <a:rPr lang="en-US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  <a:cs typeface="Arial" panose="020B0604020202020204" pitchFamily="34" charset="0"/>
              </a:rPr>
              <a:t>-</a:t>
            </a:r>
            <a:r>
              <a:rPr lang="en-US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  <a:cs typeface="Arial" panose="020B0604020202020204" pitchFamily="34" charset="0"/>
              </a:rPr>
              <a:t> Instant Springs</a:t>
            </a:r>
            <a:br>
              <a:rPr lang="en-US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  <a:cs typeface="Arial" panose="020B0604020202020204" pitchFamily="34" charset="0"/>
              </a:rPr>
            </a:b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 descr="Wad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08" y="257333"/>
            <a:ext cx="4816912" cy="6422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 descr="Wadi Mujib-1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180" y="308134"/>
            <a:ext cx="4778812" cy="6371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1220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0140" y="14239"/>
            <a:ext cx="9520055" cy="684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7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60220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 smtClean="0">
                <a:solidFill>
                  <a:srgbClr val="41BB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South West Asia Climate </a:t>
            </a:r>
            <a:endParaRPr lang="en-US" sz="8000" b="1" dirty="0">
              <a:solidFill>
                <a:srgbClr val="41BB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05940"/>
            <a:ext cx="10515600" cy="5052060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n-US" sz="5400" b="1" dirty="0">
                <a:solidFill>
                  <a:schemeClr val="bg1"/>
                </a:solidFill>
                <a:latin typeface="Arial Narrow" panose="020B0606020202030204" pitchFamily="34" charset="0"/>
              </a:rPr>
              <a:t>Southwest Asia is </a:t>
            </a:r>
            <a:r>
              <a:rPr lang="en-US" altLang="en-US" sz="54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hot</a:t>
            </a:r>
            <a:r>
              <a:rPr lang="en-US" altLang="en-US" sz="5400" b="1" dirty="0">
                <a:solidFill>
                  <a:schemeClr val="bg1"/>
                </a:solidFill>
                <a:latin typeface="Arial Narrow" panose="020B0606020202030204" pitchFamily="34" charset="0"/>
              </a:rPr>
              <a:t> and </a:t>
            </a:r>
            <a:r>
              <a:rPr lang="en-US" altLang="en-US" sz="54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dry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altLang="en-US" sz="5400" b="1" dirty="0">
                <a:solidFill>
                  <a:schemeClr val="bg1"/>
                </a:solidFill>
                <a:latin typeface="Arial Narrow" panose="020B0606020202030204" pitchFamily="34" charset="0"/>
              </a:rPr>
              <a:t>That means water is going to be a very </a:t>
            </a:r>
            <a:r>
              <a:rPr lang="en-US" altLang="en-US" sz="54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important</a:t>
            </a:r>
            <a:r>
              <a:rPr lang="en-US" altLang="en-US" sz="5400" b="1" dirty="0">
                <a:solidFill>
                  <a:schemeClr val="bg1"/>
                </a:solidFill>
                <a:latin typeface="Arial Narrow" panose="020B0606020202030204" pitchFamily="34" charset="0"/>
              </a:rPr>
              <a:t> resource.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altLang="en-US" sz="5400" b="1" dirty="0">
                <a:solidFill>
                  <a:schemeClr val="bg1"/>
                </a:solidFill>
                <a:latin typeface="Arial Narrow" panose="020B0606020202030204" pitchFamily="34" charset="0"/>
              </a:rPr>
              <a:t>It’s all the more important as the </a:t>
            </a:r>
            <a:r>
              <a:rPr lang="en-US" altLang="en-US" sz="54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population</a:t>
            </a:r>
            <a:r>
              <a:rPr lang="en-US" altLang="en-US" sz="5400" b="1" dirty="0">
                <a:solidFill>
                  <a:schemeClr val="bg1"/>
                </a:solidFill>
                <a:latin typeface="Arial Narrow" panose="020B0606020202030204" pitchFamily="34" charset="0"/>
              </a:rPr>
              <a:t> continues to </a:t>
            </a:r>
            <a:r>
              <a:rPr lang="en-US" altLang="en-US" sz="54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increase</a:t>
            </a:r>
            <a:r>
              <a:rPr lang="en-US" altLang="en-US" sz="5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  <a:endParaRPr lang="en-US" altLang="en-US" sz="5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54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115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</a:rPr>
              <a:t>Water Pollution </a:t>
            </a:r>
            <a:endParaRPr lang="en-US" sz="1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779" y="1194908"/>
            <a:ext cx="11136441" cy="566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4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4640" y="365125"/>
            <a:ext cx="9357360" cy="61450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9100" y="2031415"/>
            <a:ext cx="21640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latin typeface="Arial Narrow" panose="020B0606020202030204" pitchFamily="34" charset="0"/>
              </a:rPr>
              <a:t>A section of the </a:t>
            </a:r>
            <a:r>
              <a:rPr lang="en-US" sz="3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Alumot</a:t>
            </a:r>
            <a:r>
              <a:rPr lang="en-US" sz="3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Arial Narrow" panose="020B0606020202030204" pitchFamily="34" charset="0"/>
              </a:rPr>
              <a:t>dam</a:t>
            </a:r>
            <a:r>
              <a:rPr lang="en-US" sz="3600" dirty="0">
                <a:solidFill>
                  <a:schemeClr val="bg1"/>
                </a:solidFill>
                <a:latin typeface="Arial Narrow" panose="020B0606020202030204" pitchFamily="34" charset="0"/>
              </a:rPr>
              <a:t> where sewage is pumped into the </a:t>
            </a:r>
            <a:r>
              <a:rPr lang="en-US" sz="3600" b="1" dirty="0">
                <a:solidFill>
                  <a:schemeClr val="bg1"/>
                </a:solidFill>
                <a:latin typeface="Arial Narrow" panose="020B0606020202030204" pitchFamily="34" charset="0"/>
              </a:rPr>
              <a:t>Jordan </a:t>
            </a:r>
            <a:endParaRPr lang="en-US" sz="3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60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8580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Many farmers have begun to use </a:t>
            </a:r>
            <a:r>
              <a:rPr lang="en-US" altLang="en-US" sz="4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chemical</a:t>
            </a: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altLang="en-US" sz="4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fertilizers</a:t>
            </a: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 which have </a:t>
            </a:r>
            <a:r>
              <a:rPr lang="en-US" altLang="en-US" sz="4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contaminated</a:t>
            </a: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water supplies through </a:t>
            </a:r>
            <a:r>
              <a:rPr lang="en-US" altLang="en-US" sz="4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runoff</a:t>
            </a: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into the rivers and streams.</a:t>
            </a:r>
          </a:p>
          <a:p>
            <a:pPr>
              <a:spcBef>
                <a:spcPct val="50000"/>
              </a:spcBef>
              <a:defRPr/>
            </a:pP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Constant planting and fertilizer use have led to the build-up of </a:t>
            </a:r>
            <a:r>
              <a:rPr lang="en-US" altLang="en-US" sz="4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salt levels </a:t>
            </a: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in soils, eventually making it impossible to farm in those areas.</a:t>
            </a:r>
          </a:p>
          <a:p>
            <a:pPr>
              <a:spcBef>
                <a:spcPct val="50000"/>
              </a:spcBef>
              <a:defRPr/>
            </a:pP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In the rush to </a:t>
            </a:r>
            <a:r>
              <a:rPr lang="en-US" altLang="en-US" sz="4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develop industry</a:t>
            </a: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 many cities and towns have grown rapidly, but the people living there have been slow to create effective ways to manage </a:t>
            </a:r>
            <a:r>
              <a:rPr lang="en-US" altLang="en-US" sz="4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garbage</a:t>
            </a: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and treat </a:t>
            </a:r>
            <a:r>
              <a:rPr lang="en-US" altLang="en-US" sz="4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sewage</a:t>
            </a: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75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880"/>
            <a:ext cx="5806440" cy="1325563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41BB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Population Density </a:t>
            </a:r>
            <a:endParaRPr lang="en-US" sz="7200" b="1" dirty="0">
              <a:solidFill>
                <a:srgbClr val="41BB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06440" y="-44659"/>
            <a:ext cx="6385560" cy="69026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881" y="2124781"/>
            <a:ext cx="493775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- What could looking at a population density map tell us? </a:t>
            </a:r>
            <a:endParaRPr lang="en-US" altLang="en-US" sz="6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72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145" y="2506662"/>
            <a:ext cx="6655855" cy="4351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320" y="480060"/>
            <a:ext cx="4728210" cy="169560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Divert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: disrupt the natural flow</a:t>
            </a:r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6286500" cy="4351338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buClrTx/>
              <a:buSzTx/>
              <a:defRPr/>
            </a:pPr>
            <a:r>
              <a:rPr lang="en-US" altLang="en-US" sz="3900" b="1" dirty="0">
                <a:solidFill>
                  <a:schemeClr val="bg1"/>
                </a:solidFill>
                <a:latin typeface="Arial Narrow" panose="020B0606020202030204" pitchFamily="34" charset="0"/>
              </a:rPr>
              <a:t>Dams and irrigation systems </a:t>
            </a:r>
            <a:r>
              <a:rPr lang="en-US" altLang="en-US" sz="39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divert</a:t>
            </a:r>
            <a:r>
              <a:rPr lang="en-US" altLang="en-US" sz="3900" b="1" dirty="0">
                <a:solidFill>
                  <a:schemeClr val="bg1"/>
                </a:solidFill>
                <a:latin typeface="Arial Narrow" panose="020B0606020202030204" pitchFamily="34" charset="0"/>
              </a:rPr>
              <a:t> the few rivers that exist in the region. The dams can also be used to produce </a:t>
            </a:r>
            <a:r>
              <a:rPr lang="en-US" altLang="en-US" sz="39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hydroelectricity</a:t>
            </a:r>
            <a:r>
              <a:rPr lang="en-US" altLang="en-US" sz="3900" b="1" dirty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altLang="en-US" sz="3900" b="1" dirty="0">
                <a:solidFill>
                  <a:schemeClr val="bg1"/>
                </a:solidFill>
                <a:latin typeface="Arial Narrow" panose="020B0606020202030204" pitchFamily="34" charset="0"/>
              </a:rPr>
              <a:t>Turkey and Iraq have dams </a:t>
            </a:r>
            <a:r>
              <a:rPr lang="en-US" altLang="en-US" sz="39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on </a:t>
            </a:r>
            <a:r>
              <a:rPr lang="en-US" altLang="en-US" sz="3900" b="1" dirty="0">
                <a:solidFill>
                  <a:schemeClr val="bg1"/>
                </a:solidFill>
                <a:latin typeface="Arial Narrow" panose="020B0606020202030204" pitchFamily="34" charset="0"/>
              </a:rPr>
              <a:t>the Euphrates River.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altLang="en-US" sz="3900" b="1" dirty="0">
                <a:solidFill>
                  <a:schemeClr val="bg1"/>
                </a:solidFill>
                <a:latin typeface="Arial Narrow" panose="020B0606020202030204" pitchFamily="34" charset="0"/>
              </a:rPr>
              <a:t>Israel has dams on the Jordan.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altLang="en-US" sz="3900" b="1" dirty="0">
                <a:solidFill>
                  <a:schemeClr val="bg1"/>
                </a:solidFill>
                <a:latin typeface="Arial Narrow" panose="020B0606020202030204" pitchFamily="34" charset="0"/>
              </a:rPr>
              <a:t>Both divert water for irrigation</a:t>
            </a:r>
            <a:r>
              <a:rPr lang="en-US" altLang="en-US" sz="39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  <a:endParaRPr lang="en-US" altLang="en-US" sz="39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714500" y="1074420"/>
            <a:ext cx="5417820" cy="228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00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Ataturk Dam </a:t>
            </a:r>
            <a:endParaRPr 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99770" y="1346884"/>
            <a:ext cx="9392459" cy="551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6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npr.org/news/graphics/locator-maps/map-iraq-water-300.g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3" b="3893"/>
          <a:stretch>
            <a:fillRect/>
          </a:stretch>
        </p:blipFill>
        <p:spPr>
          <a:xfrm>
            <a:off x="3048089" y="0"/>
            <a:ext cx="9143911" cy="6858000"/>
          </a:xfrm>
          <a:noFill/>
          <a:ln w="79375"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28600"/>
            <a:ext cx="2468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Orange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represents dams on the rivers. 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5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3771900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The downside of dams and irrigation techniques is that they </a:t>
            </a:r>
            <a:r>
              <a:rPr lang="en-US" altLang="en-US" sz="4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disrupt</a:t>
            </a:r>
            <a:r>
              <a:rPr lang="en-US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the river </a:t>
            </a:r>
            <a:r>
              <a:rPr lang="en-US" altLang="en-US" sz="4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ecosystems</a:t>
            </a:r>
            <a:r>
              <a:rPr lang="en-US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Land along the Tigris and Euphrates river depends on periodic flooding, but that doesn’t happen with dams.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hlinkClick r:id="rId3"/>
              </a:rPr>
              <a:t>http://www.dameffects.org/index.html</a:t>
            </a:r>
            <a:r>
              <a:rPr lang="en-US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altLang="en-US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98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6740" y="0"/>
            <a:ext cx="3985260" cy="6858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The </a:t>
            </a:r>
            <a:r>
              <a:rPr lang="en-US" sz="4400" u="sng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Dead Sea </a:t>
            </a:r>
            <a:r>
              <a:rPr lang="en-US" sz="4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is fed by the Jordan River, but today only about 10% of the Jordan’s discharge gets to it.  This has caused the Dead Sea’s depth to </a:t>
            </a:r>
            <a:r>
              <a:rPr lang="en-US" sz="4400" u="sng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decrease</a:t>
            </a:r>
            <a:r>
              <a:rPr lang="en-US" sz="4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significantly.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206740" cy="689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2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Modern Methods of Irrigation </a:t>
            </a:r>
            <a:endParaRPr lang="en-US" sz="8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81910"/>
            <a:ext cx="12192000" cy="5316070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n-US" sz="60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Drip irrigation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altLang="en-US" sz="40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This is a </a:t>
            </a:r>
            <a:r>
              <a:rPr lang="en-US" altLang="en-US" sz="4000" u="sng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low water consumption </a:t>
            </a:r>
            <a:r>
              <a:rPr lang="en-US" altLang="en-US" sz="40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form of </a:t>
            </a:r>
            <a:r>
              <a:rPr lang="en-US" altLang="en-US" sz="40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US" altLang="en-US" sz="40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altLang="en-US" sz="40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irrigation</a:t>
            </a:r>
            <a:r>
              <a:rPr lang="en-US" altLang="en-US" sz="40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altLang="en-US" sz="40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Instead of just </a:t>
            </a:r>
            <a:r>
              <a:rPr lang="en-US" altLang="en-US" sz="4000" u="sng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spraying</a:t>
            </a:r>
            <a:r>
              <a:rPr lang="en-US" altLang="en-US" sz="40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water all over the place, most of which </a:t>
            </a:r>
            <a:r>
              <a:rPr lang="en-US" altLang="en-US" sz="4000" u="sng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evaporates</a:t>
            </a:r>
            <a:r>
              <a:rPr lang="en-US" altLang="en-US" sz="40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as it is sprayed on plants and never actually gets to the soil, these systems drip water just above the ground</a:t>
            </a:r>
            <a:r>
              <a:rPr lang="en-US" altLang="en-US" sz="40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endParaRPr lang="en-US" altLang="en-US" sz="40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ular Callout 3"/>
          <p:cNvSpPr/>
          <p:nvPr/>
        </p:nvSpPr>
        <p:spPr>
          <a:xfrm rot="10553190">
            <a:off x="8808055" y="1419360"/>
            <a:ext cx="2696322" cy="2258742"/>
          </a:xfrm>
          <a:prstGeom prst="wedgeRectCallout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21315587">
            <a:off x="8876281" y="1486902"/>
            <a:ext cx="26289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How you water your crops</a:t>
            </a:r>
            <a:endParaRPr lang="en-US" sz="44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8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600</Words>
  <Application>Microsoft Office PowerPoint</Application>
  <PresentationFormat>Widescreen</PresentationFormat>
  <Paragraphs>68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Arial Narrow</vt:lpstr>
      <vt:lpstr>Calibri</vt:lpstr>
      <vt:lpstr>Calibri Light</vt:lpstr>
      <vt:lpstr>Script MT Bold</vt:lpstr>
      <vt:lpstr>Office Theme</vt:lpstr>
      <vt:lpstr>Southwest Asia  (Middle East) Water </vt:lpstr>
      <vt:lpstr>South West Asia Climate </vt:lpstr>
      <vt:lpstr>Population Density </vt:lpstr>
      <vt:lpstr>Divert: disrupt the natural flow</vt:lpstr>
      <vt:lpstr>Ataturk Dam </vt:lpstr>
      <vt:lpstr>PowerPoint Presentation</vt:lpstr>
      <vt:lpstr>PowerPoint Presentation</vt:lpstr>
      <vt:lpstr>PowerPoint Presentation</vt:lpstr>
      <vt:lpstr>Modern Methods of Irrigation </vt:lpstr>
      <vt:lpstr>Wasteful</vt:lpstr>
      <vt:lpstr>Efficient </vt:lpstr>
      <vt:lpstr>Desalination Plants </vt:lpstr>
      <vt:lpstr>PowerPoint Presentation</vt:lpstr>
      <vt:lpstr>Fossil Water </vt:lpstr>
      <vt:lpstr>The other problem is that salt water will start getting into the well and make it brackish. </vt:lpstr>
      <vt:lpstr>Desert Oases</vt:lpstr>
      <vt:lpstr>PowerPoint Presentation</vt:lpstr>
      <vt:lpstr>Wadis- Instant Springs </vt:lpstr>
      <vt:lpstr>PowerPoint Presentation</vt:lpstr>
      <vt:lpstr>Water Pollution </vt:lpstr>
      <vt:lpstr>PowerPoint Presentation</vt:lpstr>
      <vt:lpstr>PowerPoint Presentation</vt:lpstr>
    </vt:vector>
  </TitlesOfParts>
  <Company>Fulton County School System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Southwest Asia  (Middle East) Water</dc:title>
  <dc:creator>Naylor, Kristen</dc:creator>
  <cp:lastModifiedBy>Naylor, Kristen</cp:lastModifiedBy>
  <cp:revision>13</cp:revision>
  <dcterms:created xsi:type="dcterms:W3CDTF">2016-08-23T13:34:23Z</dcterms:created>
  <dcterms:modified xsi:type="dcterms:W3CDTF">2016-08-24T12:34:01Z</dcterms:modified>
</cp:coreProperties>
</file>