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1" r:id="rId4"/>
    <p:sldId id="277" r:id="rId5"/>
    <p:sldId id="263" r:id="rId6"/>
    <p:sldId id="259" r:id="rId7"/>
    <p:sldId id="273" r:id="rId8"/>
    <p:sldId id="257" r:id="rId9"/>
    <p:sldId id="278" r:id="rId10"/>
    <p:sldId id="258" r:id="rId11"/>
    <p:sldId id="260" r:id="rId12"/>
    <p:sldId id="264" r:id="rId13"/>
    <p:sldId id="266" r:id="rId14"/>
    <p:sldId id="267" r:id="rId15"/>
    <p:sldId id="261" r:id="rId16"/>
    <p:sldId id="275" r:id="rId17"/>
    <p:sldId id="269" r:id="rId18"/>
    <p:sldId id="268" r:id="rId19"/>
    <p:sldId id="279" r:id="rId20"/>
    <p:sldId id="276" r:id="rId21"/>
    <p:sldId id="265" r:id="rId22"/>
    <p:sldId id="270" r:id="rId23"/>
    <p:sldId id="271" r:id="rId24"/>
    <p:sldId id="2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BC1E-40D7-4AAE-8E64-AB1A8511CF37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5F6BB-3506-4FFF-8E83-BA67D20C9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0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BC1E-40D7-4AAE-8E64-AB1A8511CF37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5F6BB-3506-4FFF-8E83-BA67D20C9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61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BC1E-40D7-4AAE-8E64-AB1A8511CF37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5F6BB-3506-4FFF-8E83-BA67D20C9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34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BC1E-40D7-4AAE-8E64-AB1A8511CF37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5F6BB-3506-4FFF-8E83-BA67D20C9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BC1E-40D7-4AAE-8E64-AB1A8511CF37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5F6BB-3506-4FFF-8E83-BA67D20C9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4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BC1E-40D7-4AAE-8E64-AB1A8511CF37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5F6BB-3506-4FFF-8E83-BA67D20C9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7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BC1E-40D7-4AAE-8E64-AB1A8511CF37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5F6BB-3506-4FFF-8E83-BA67D20C9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18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BC1E-40D7-4AAE-8E64-AB1A8511CF37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5F6BB-3506-4FFF-8E83-BA67D20C9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13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BC1E-40D7-4AAE-8E64-AB1A8511CF37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5F6BB-3506-4FFF-8E83-BA67D20C9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47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BC1E-40D7-4AAE-8E64-AB1A8511CF37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5F6BB-3506-4FFF-8E83-BA67D20C9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24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BC1E-40D7-4AAE-8E64-AB1A8511CF37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5F6BB-3506-4FFF-8E83-BA67D20C9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99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BBC1E-40D7-4AAE-8E64-AB1A8511CF37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5F6BB-3506-4FFF-8E83-BA67D20C9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4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bEtqZoD4V4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bqNUC1t1e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059" y="734096"/>
            <a:ext cx="9144000" cy="1784194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Environmental Issues</a:t>
            </a:r>
            <a:b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Your goal is to be able to answer the following 3 questions:  </a:t>
            </a:r>
            <a:endParaRPr lang="en-US" sz="8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159370"/>
          </a:xfrm>
        </p:spPr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rial Narrow" panose="020B0606020202030204" pitchFamily="34" charset="0"/>
              </a:rPr>
              <a:t>SS7G2: </a:t>
            </a:r>
            <a:r>
              <a:rPr lang="en-US" b="1" dirty="0" smtClean="0">
                <a:latin typeface="Arial Narrow" panose="020B0606020202030204" pitchFamily="34" charset="0"/>
              </a:rPr>
              <a:t>Explain </a:t>
            </a:r>
            <a:r>
              <a:rPr lang="en-US" b="1" dirty="0">
                <a:latin typeface="Arial Narrow" panose="020B0606020202030204" pitchFamily="34" charset="0"/>
              </a:rPr>
              <a:t>environmental issues across the continent of Africa. </a:t>
            </a:r>
            <a:endParaRPr lang="en-US" b="1" dirty="0" smtClean="0">
              <a:latin typeface="Arial Narrow" panose="020B0606020202030204" pitchFamily="34" charset="0"/>
            </a:endParaRPr>
          </a:p>
          <a:p>
            <a:pPr marL="457200" indent="-457200" algn="l">
              <a:buAutoNum type="alphaLcPeriod"/>
            </a:pPr>
            <a:r>
              <a:rPr lang="en-US" dirty="0" smtClean="0">
                <a:latin typeface="Arial Narrow" panose="020B0606020202030204" pitchFamily="34" charset="0"/>
              </a:rPr>
              <a:t>Explain </a:t>
            </a:r>
            <a:r>
              <a:rPr lang="en-US" dirty="0">
                <a:latin typeface="Arial Narrow" panose="020B0606020202030204" pitchFamily="34" charset="0"/>
              </a:rPr>
              <a:t>how water pollution and unequal access to water impacts irrigation, trade, industry, and drinking water. </a:t>
            </a:r>
            <a:endParaRPr lang="en-US" dirty="0" smtClean="0">
              <a:latin typeface="Arial Narrow" panose="020B0606020202030204" pitchFamily="34" charset="0"/>
            </a:endParaRPr>
          </a:p>
          <a:p>
            <a:pPr marL="457200" indent="-457200" algn="l">
              <a:buAutoNum type="alphaLcPeriod"/>
            </a:pPr>
            <a:r>
              <a:rPr lang="en-US" dirty="0" smtClean="0">
                <a:latin typeface="Arial Narrow" panose="020B0606020202030204" pitchFamily="34" charset="0"/>
              </a:rPr>
              <a:t>Explain </a:t>
            </a:r>
            <a:r>
              <a:rPr lang="en-US" dirty="0">
                <a:latin typeface="Arial Narrow" panose="020B0606020202030204" pitchFamily="34" charset="0"/>
              </a:rPr>
              <a:t>the relationship between poor soil and deforestation in Sub-Saharan Africa. </a:t>
            </a:r>
            <a:endParaRPr lang="en-US" dirty="0" smtClean="0">
              <a:latin typeface="Arial Narrow" panose="020B0606020202030204" pitchFamily="34" charset="0"/>
            </a:endParaRPr>
          </a:p>
          <a:p>
            <a:pPr marL="457200" indent="-457200" algn="l">
              <a:buAutoNum type="alphaLcPeriod"/>
            </a:pPr>
            <a:r>
              <a:rPr lang="en-US" dirty="0" smtClean="0">
                <a:latin typeface="Arial Narrow" panose="020B0606020202030204" pitchFamily="34" charset="0"/>
              </a:rPr>
              <a:t>Explain </a:t>
            </a:r>
            <a:r>
              <a:rPr lang="en-US" dirty="0">
                <a:latin typeface="Arial Narrow" panose="020B0606020202030204" pitchFamily="34" charset="0"/>
              </a:rPr>
              <a:t>the impact of desertification on the environment of Africa. </a:t>
            </a:r>
          </a:p>
        </p:txBody>
      </p:sp>
    </p:spTree>
    <p:extLst>
      <p:ext uri="{BB962C8B-B14F-4D97-AF65-F5344CB8AC3E}">
        <p14:creationId xmlns:p14="http://schemas.microsoft.com/office/powerpoint/2010/main" val="401082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Nomads- living in different locations. Moving from one place to another. 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771508"/>
            <a:ext cx="7275653" cy="408649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275653" y="2506662"/>
            <a:ext cx="4748011" cy="4351338"/>
          </a:xfrm>
        </p:spPr>
        <p:txBody>
          <a:bodyPr/>
          <a:lstStyle/>
          <a:p>
            <a:r>
              <a:rPr lang="en-US" sz="4400" dirty="0" smtClean="0">
                <a:latin typeface="Arial Narrow" panose="020B0606020202030204" pitchFamily="34" charset="0"/>
              </a:rPr>
              <a:t>Travel to find water and food for their herds</a:t>
            </a:r>
          </a:p>
          <a:p>
            <a:r>
              <a:rPr lang="en-US" sz="4400" dirty="0" smtClean="0">
                <a:latin typeface="Arial Narrow" panose="020B0606020202030204" pitchFamily="34" charset="0"/>
              </a:rPr>
              <a:t>The most reliable way to get across Africa, </a:t>
            </a:r>
            <a:r>
              <a:rPr lang="en-US" sz="4400" u="sng" dirty="0" smtClean="0">
                <a:latin typeface="Arial Narrow" panose="020B0606020202030204" pitchFamily="34" charset="0"/>
              </a:rPr>
              <a:t>CAMEL</a:t>
            </a:r>
            <a:r>
              <a:rPr lang="en-US" sz="4400" dirty="0" smtClean="0">
                <a:latin typeface="Arial Narrow" panose="020B0606020202030204" pitchFamily="34" charset="0"/>
              </a:rPr>
              <a:t>! </a:t>
            </a:r>
            <a:r>
              <a:rPr lang="en-US" sz="44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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94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Sahel- 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ial Narrow" panose="020B0606020202030204" pitchFamily="34" charset="0"/>
              </a:rPr>
              <a:t>Region of Africa where the most desertification takes place </a:t>
            </a:r>
          </a:p>
          <a:p>
            <a:r>
              <a:rPr lang="en-US" sz="3600" dirty="0" smtClean="0">
                <a:latin typeface="Arial Narrow" panose="020B0606020202030204" pitchFamily="34" charset="0"/>
              </a:rPr>
              <a:t>Poor soil leaves the land useless for farming and agriculture </a:t>
            </a:r>
          </a:p>
          <a:p>
            <a:r>
              <a:rPr lang="en-US" sz="3600" dirty="0" smtClean="0">
                <a:latin typeface="Arial Narrow" panose="020B0606020202030204" pitchFamily="34" charset="0"/>
              </a:rPr>
              <a:t>Subsistence farmers- make enough food for their families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Arial Narrow" panose="020B0606020202030204" pitchFamily="34" charset="0"/>
              </a:rPr>
              <a:t>Desertification can also lead to food shortages </a:t>
            </a:r>
          </a:p>
          <a:p>
            <a:r>
              <a:rPr lang="en-US" sz="4400" dirty="0" smtClean="0">
                <a:latin typeface="Arial Narrow" panose="020B0606020202030204" pitchFamily="34" charset="0"/>
              </a:rPr>
              <a:t>This leads to starvation and poverty </a:t>
            </a:r>
            <a:endParaRPr lang="en-US" sz="4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02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WATER CRISIS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3917" y="1977246"/>
            <a:ext cx="7084166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725" y="202565"/>
            <a:ext cx="9458745" cy="665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1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8636" y="313663"/>
            <a:ext cx="9634164" cy="654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Water Crisis 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25564"/>
            <a:ext cx="9864144" cy="5532436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 Narrow" panose="020B0606020202030204" pitchFamily="34" charset="0"/>
              </a:rPr>
              <a:t>People may often live too far away from a water source, they have to buy their water from a vendor or supplier. The further away from the source, the more they have to pay. </a:t>
            </a:r>
          </a:p>
          <a:p>
            <a:r>
              <a:rPr lang="en-US" sz="4000" dirty="0" smtClean="0">
                <a:latin typeface="Arial Narrow" panose="020B0606020202030204" pitchFamily="34" charset="0"/>
              </a:rPr>
              <a:t>They pay with…</a:t>
            </a:r>
          </a:p>
          <a:p>
            <a:pPr lvl="1"/>
            <a:r>
              <a:rPr lang="en-US" sz="3600" dirty="0" smtClean="0">
                <a:latin typeface="Arial Narrow" panose="020B0606020202030204" pitchFamily="34" charset="0"/>
              </a:rPr>
              <a:t>Money</a:t>
            </a:r>
          </a:p>
          <a:p>
            <a:pPr lvl="1"/>
            <a:r>
              <a:rPr lang="en-US" sz="3600" dirty="0" smtClean="0">
                <a:latin typeface="Arial Narrow" panose="020B0606020202030204" pitchFamily="34" charset="0"/>
              </a:rPr>
              <a:t>Lives of their children (indentured slavery, essentially) </a:t>
            </a:r>
          </a:p>
          <a:p>
            <a:pPr lvl="1"/>
            <a:r>
              <a:rPr lang="en-US" sz="3600" dirty="0" smtClean="0">
                <a:latin typeface="Arial Narrow" panose="020B0606020202030204" pitchFamily="34" charset="0"/>
              </a:rPr>
              <a:t>Their own lives </a:t>
            </a:r>
            <a:endParaRPr lang="en-US" sz="3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08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360608"/>
            <a:ext cx="10739907" cy="5816355"/>
          </a:xfrm>
        </p:spPr>
        <p:txBody>
          <a:bodyPr>
            <a:normAutofit lnSpcReduction="10000"/>
          </a:bodyPr>
          <a:lstStyle/>
          <a:p>
            <a:r>
              <a:rPr lang="en-US" sz="5400" dirty="0" smtClean="0">
                <a:latin typeface="Arial Narrow" panose="020B0606020202030204" pitchFamily="34" charset="0"/>
              </a:rPr>
              <a:t>In sub-Saharan Africa, less than 50% of the population has access to safe drinking water because of environmental pollution. </a:t>
            </a:r>
          </a:p>
          <a:p>
            <a:r>
              <a:rPr lang="en-US" sz="5400" dirty="0" smtClean="0">
                <a:latin typeface="Arial Narrow" panose="020B0606020202030204" pitchFamily="34" charset="0"/>
              </a:rPr>
              <a:t>Shortage of safe drinking water affects the development of sub-Saharan Africa by slowing the economic growth of the area.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10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latin typeface="Arial Narrow" panose="020B0606020202030204" pitchFamily="34" charset="0"/>
              </a:rPr>
              <a:t>Where does most of the water fall? </a:t>
            </a:r>
          </a:p>
          <a:p>
            <a:r>
              <a:rPr lang="en-US" sz="5400" dirty="0" smtClean="0">
                <a:latin typeface="Arial Narrow" panose="020B0606020202030204" pitchFamily="34" charset="0"/>
              </a:rPr>
              <a:t>Where would you want to live on this continent? </a:t>
            </a:r>
            <a:endParaRPr lang="en-US" sz="5400" dirty="0">
              <a:latin typeface="Arial Narrow" panose="020B0606020202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30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3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Water Crisis- preventable diseases 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Arial Narrow" panose="020B0606020202030204" pitchFamily="34" charset="0"/>
              </a:rPr>
              <a:t>Malaria</a:t>
            </a:r>
          </a:p>
          <a:p>
            <a:r>
              <a:rPr lang="en-US" sz="4800" dirty="0" smtClean="0">
                <a:latin typeface="Arial Narrow" panose="020B0606020202030204" pitchFamily="34" charset="0"/>
              </a:rPr>
              <a:t>Guinea worm </a:t>
            </a:r>
          </a:p>
          <a:p>
            <a:r>
              <a:rPr lang="en-US" sz="4800" dirty="0" smtClean="0">
                <a:latin typeface="Arial Narrow" panose="020B0606020202030204" pitchFamily="34" charset="0"/>
              </a:rPr>
              <a:t>River blindness </a:t>
            </a:r>
          </a:p>
          <a:p>
            <a:r>
              <a:rPr lang="en-US" sz="4800" dirty="0" err="1" smtClean="0">
                <a:latin typeface="Arial Narrow" panose="020B0606020202030204" pitchFamily="34" charset="0"/>
              </a:rPr>
              <a:t>Schistomioasis</a:t>
            </a:r>
            <a:r>
              <a:rPr lang="en-US" sz="4800" dirty="0" smtClean="0">
                <a:latin typeface="Arial Narrow" panose="020B0606020202030204" pitchFamily="34" charset="0"/>
              </a:rPr>
              <a:t> </a:t>
            </a:r>
          </a:p>
          <a:p>
            <a:r>
              <a:rPr lang="en-US" sz="4800" dirty="0" smtClean="0">
                <a:latin typeface="Arial Narrow" panose="020B0606020202030204" pitchFamily="34" charset="0"/>
              </a:rPr>
              <a:t>Sleeping sickness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Often times, spread through water. </a:t>
            </a:r>
          </a:p>
          <a:p>
            <a:r>
              <a:rPr lang="en-US" sz="4000" dirty="0" smtClean="0"/>
              <a:t>If people need money to buy clean water, they will go to work even if they are sick. Spreading the disease further.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6979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https://www.youtube.com/watch?v=-</a:t>
            </a:r>
            <a:r>
              <a:rPr lang="en-US" dirty="0" smtClean="0">
                <a:hlinkClick r:id="rId2"/>
              </a:rPr>
              <a:t>bEtqZoD4V4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6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851" y="167425"/>
            <a:ext cx="11706895" cy="6478074"/>
          </a:xfrm>
        </p:spPr>
        <p:txBody>
          <a:bodyPr/>
          <a:lstStyle/>
          <a:p>
            <a:pPr marL="0" indent="0">
              <a:buNone/>
            </a:pPr>
            <a:r>
              <a:rPr lang="en-US" sz="4800" b="1" u="sng" dirty="0">
                <a:latin typeface="Arial Narrow" panose="020B0606020202030204" pitchFamily="34" charset="0"/>
              </a:rPr>
              <a:t>SS7G2: </a:t>
            </a:r>
            <a:r>
              <a:rPr lang="en-US" sz="4800" b="1" dirty="0">
                <a:latin typeface="Arial Narrow" panose="020B0606020202030204" pitchFamily="34" charset="0"/>
              </a:rPr>
              <a:t>Explain environmental issues across the continent of Africa. </a:t>
            </a:r>
          </a:p>
          <a:p>
            <a:pPr marL="514350" indent="-514350">
              <a:buAutoNum type="alphaLcPeriod"/>
            </a:pPr>
            <a:r>
              <a:rPr lang="en-US" sz="4800" dirty="0" smtClean="0">
                <a:latin typeface="Arial Narrow" panose="020B0606020202030204" pitchFamily="34" charset="0"/>
              </a:rPr>
              <a:t>Explain </a:t>
            </a:r>
            <a:r>
              <a:rPr lang="en-US" sz="4800" dirty="0">
                <a:latin typeface="Arial Narrow" panose="020B0606020202030204" pitchFamily="34" charset="0"/>
              </a:rPr>
              <a:t>how water pollution and unequal access to water impacts irrigation, trade, industry, and drinking </a:t>
            </a:r>
            <a:r>
              <a:rPr lang="en-US" sz="4800" dirty="0" smtClean="0">
                <a:latin typeface="Arial Narrow" panose="020B0606020202030204" pitchFamily="34" charset="0"/>
              </a:rPr>
              <a:t>water.</a:t>
            </a:r>
          </a:p>
          <a:p>
            <a:pPr marL="514350" indent="-514350">
              <a:buAutoNum type="alphaLcPeriod"/>
            </a:pPr>
            <a:r>
              <a:rPr lang="en-US" sz="4800" dirty="0" smtClean="0">
                <a:latin typeface="Arial Narrow" panose="020B0606020202030204" pitchFamily="34" charset="0"/>
              </a:rPr>
              <a:t>Explain </a:t>
            </a:r>
            <a:r>
              <a:rPr lang="en-US" sz="4800" dirty="0">
                <a:latin typeface="Arial Narrow" panose="020B0606020202030204" pitchFamily="34" charset="0"/>
              </a:rPr>
              <a:t>the relationship between poor soil and deforestation in Sub-Saharan Africa. </a:t>
            </a:r>
            <a:endParaRPr lang="en-US" sz="4800" dirty="0" smtClean="0">
              <a:latin typeface="Arial Narrow" panose="020B0606020202030204" pitchFamily="34" charset="0"/>
            </a:endParaRPr>
          </a:p>
          <a:p>
            <a:pPr marL="514350" indent="-514350">
              <a:buAutoNum type="alphaLcPeriod"/>
            </a:pPr>
            <a:r>
              <a:rPr lang="en-US" sz="4800" dirty="0" smtClean="0">
                <a:latin typeface="Arial Narrow" panose="020B0606020202030204" pitchFamily="34" charset="0"/>
              </a:rPr>
              <a:t>Explain </a:t>
            </a:r>
            <a:r>
              <a:rPr lang="en-US" sz="4800" dirty="0">
                <a:latin typeface="Arial Narrow" panose="020B0606020202030204" pitchFamily="34" charset="0"/>
              </a:rPr>
              <a:t>the impact of desertification on the environment of Africa.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3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Deforestation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85145" y="1587641"/>
            <a:ext cx="8421710" cy="527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DEFORESTATION 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72355"/>
          </a:xfrm>
        </p:spPr>
        <p:txBody>
          <a:bodyPr>
            <a:noAutofit/>
          </a:bodyPr>
          <a:lstStyle/>
          <a:p>
            <a:r>
              <a:rPr lang="en-US" sz="4800" u="sng" dirty="0" smtClean="0">
                <a:latin typeface="Arial Narrow" panose="020B0606020202030204" pitchFamily="34" charset="0"/>
              </a:rPr>
              <a:t>4 major causes: </a:t>
            </a:r>
          </a:p>
          <a:p>
            <a:pPr marL="457200" lvl="1" indent="0">
              <a:buNone/>
            </a:pPr>
            <a:r>
              <a:rPr lang="en-US" sz="4400" dirty="0" smtClean="0">
                <a:latin typeface="Arial Narrow" panose="020B0606020202030204" pitchFamily="34" charset="0"/>
              </a:rPr>
              <a:t>1. Agriculture </a:t>
            </a:r>
          </a:p>
          <a:p>
            <a:pPr marL="457200" lvl="1" indent="0">
              <a:buNone/>
            </a:pPr>
            <a:r>
              <a:rPr lang="en-US" sz="4400" dirty="0" smtClean="0">
                <a:latin typeface="Arial Narrow" panose="020B0606020202030204" pitchFamily="34" charset="0"/>
              </a:rPr>
              <a:t>2. The logging industry </a:t>
            </a:r>
          </a:p>
          <a:p>
            <a:pPr marL="457200" lvl="1" indent="0">
              <a:buNone/>
            </a:pPr>
            <a:r>
              <a:rPr lang="en-US" sz="4400" dirty="0" smtClean="0">
                <a:latin typeface="Arial Narrow" panose="020B0606020202030204" pitchFamily="34" charset="0"/>
              </a:rPr>
              <a:t>3. Fuel wood collection </a:t>
            </a:r>
          </a:p>
          <a:p>
            <a:pPr marL="457200" lvl="1" indent="0">
              <a:buNone/>
            </a:pPr>
            <a:r>
              <a:rPr lang="en-US" sz="4400" dirty="0" smtClean="0">
                <a:latin typeface="Arial Narrow" panose="020B0606020202030204" pitchFamily="34" charset="0"/>
              </a:rPr>
              <a:t>4. Cattle ranchers</a:t>
            </a:r>
            <a:endParaRPr lang="en-US" sz="4400" dirty="0"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8"/>
          </a:xfrm>
        </p:spPr>
        <p:txBody>
          <a:bodyPr>
            <a:normAutofit/>
          </a:bodyPr>
          <a:lstStyle/>
          <a:p>
            <a:r>
              <a:rPr lang="en-US" sz="4400" u="sng" dirty="0" smtClean="0">
                <a:latin typeface="Arial Narrow" panose="020B0606020202030204" pitchFamily="34" charset="0"/>
              </a:rPr>
              <a:t>2 indirect causes: </a:t>
            </a:r>
          </a:p>
          <a:p>
            <a:pPr marL="457200" lvl="1" indent="0">
              <a:buNone/>
            </a:pPr>
            <a:r>
              <a:rPr lang="en-US" sz="4400" dirty="0" smtClean="0">
                <a:latin typeface="Arial Narrow" panose="020B0606020202030204" pitchFamily="34" charset="0"/>
              </a:rPr>
              <a:t>1. Poverty </a:t>
            </a:r>
          </a:p>
          <a:p>
            <a:pPr marL="457200" lvl="1" indent="0">
              <a:buNone/>
            </a:pPr>
            <a:r>
              <a:rPr lang="en-US" sz="4400" dirty="0" smtClean="0">
                <a:latin typeface="Arial Narrow" panose="020B0606020202030204" pitchFamily="34" charset="0"/>
              </a:rPr>
              <a:t>2. Overpopulation </a:t>
            </a:r>
            <a:endParaRPr lang="en-US" sz="4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83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63" y="575309"/>
            <a:ext cx="11879937" cy="593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0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Deforestation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latin typeface="Arial Narrow" panose="020B0606020202030204" pitchFamily="34" charset="0"/>
              </a:rPr>
              <a:t>More carbon dioxide is released into the atmosphere. Global warming. </a:t>
            </a:r>
            <a:endParaRPr lang="en-US" sz="5400" dirty="0"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1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Rainforest 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04301" cy="4351338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 Narrow" panose="020B0606020202030204" pitchFamily="34" charset="0"/>
              </a:rPr>
              <a:t>Lost to logging for industry, farming and fuel </a:t>
            </a:r>
          </a:p>
          <a:p>
            <a:r>
              <a:rPr lang="en-US" sz="4000" dirty="0" smtClean="0">
                <a:latin typeface="Arial Narrow" panose="020B0606020202030204" pitchFamily="34" charset="0"/>
              </a:rPr>
              <a:t>Acts as a giant sponge. Absorbs the water and releases it slowly</a:t>
            </a:r>
          </a:p>
          <a:p>
            <a:r>
              <a:rPr lang="en-US" sz="4000" dirty="0" smtClean="0">
                <a:latin typeface="Arial Narrow" panose="020B0606020202030204" pitchFamily="34" charset="0"/>
              </a:rPr>
              <a:t>Heavy flooding and soil erosion, and the siltation (pollution of water through silt or clay)</a:t>
            </a:r>
          </a:p>
          <a:p>
            <a:r>
              <a:rPr lang="en-US" sz="4000" dirty="0" smtClean="0">
                <a:latin typeface="Arial Narrow" panose="020B0606020202030204" pitchFamily="34" charset="0"/>
              </a:rPr>
              <a:t> of rivers are daily occurrences in heavily deforested areas</a:t>
            </a:r>
            <a:endParaRPr lang="en-US" sz="4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19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89" y="321971"/>
            <a:ext cx="12063211" cy="1368717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Explain the impact of desertification on the environment of Africa. </a:t>
            </a:r>
            <a:r>
              <a:rPr lang="en-US" dirty="0">
                <a:latin typeface="Arial Narrow" panose="020B0606020202030204" pitchFamily="34" charset="0"/>
              </a:rPr>
              <a:t/>
            </a:r>
            <a:br>
              <a:rPr lang="en-US" dirty="0">
                <a:latin typeface="Arial Narrow" panose="020B060602020203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730" y="1690688"/>
            <a:ext cx="5923208" cy="485851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4000" u="sng" dirty="0" smtClean="0">
                <a:latin typeface="Arial Narrow" panose="020B0606020202030204" pitchFamily="34" charset="0"/>
              </a:rPr>
              <a:t>What is it? </a:t>
            </a:r>
          </a:p>
          <a:p>
            <a:pPr lvl="1"/>
            <a:r>
              <a:rPr lang="en-US" sz="3600" dirty="0" smtClean="0">
                <a:latin typeface="Arial Narrow" panose="020B0606020202030204" pitchFamily="34" charset="0"/>
              </a:rPr>
              <a:t>The expansion of desert land </a:t>
            </a:r>
          </a:p>
          <a:p>
            <a:r>
              <a:rPr lang="en-US" sz="4000" u="sng" dirty="0" smtClean="0">
                <a:latin typeface="Arial Narrow" panose="020B0606020202030204" pitchFamily="34" charset="0"/>
              </a:rPr>
              <a:t>Causes: </a:t>
            </a:r>
          </a:p>
          <a:p>
            <a:pPr lvl="1"/>
            <a:r>
              <a:rPr lang="en-US" sz="3600" dirty="0" smtClean="0">
                <a:latin typeface="Arial Narrow" panose="020B0606020202030204" pitchFamily="34" charset="0"/>
              </a:rPr>
              <a:t>Over-grazing</a:t>
            </a:r>
          </a:p>
          <a:p>
            <a:pPr lvl="1"/>
            <a:r>
              <a:rPr lang="en-US" sz="3600" dirty="0" smtClean="0">
                <a:latin typeface="Arial Narrow" panose="020B0606020202030204" pitchFamily="34" charset="0"/>
              </a:rPr>
              <a:t>Drought </a:t>
            </a:r>
          </a:p>
          <a:p>
            <a:r>
              <a:rPr lang="en-US" sz="4000" u="sng" dirty="0" smtClean="0">
                <a:latin typeface="Arial Narrow" panose="020B0606020202030204" pitchFamily="34" charset="0"/>
              </a:rPr>
              <a:t>Effects: </a:t>
            </a:r>
          </a:p>
          <a:p>
            <a:pPr lvl="1"/>
            <a:r>
              <a:rPr lang="en-US" sz="3600" dirty="0" smtClean="0">
                <a:latin typeface="Arial Narrow" panose="020B0606020202030204" pitchFamily="34" charset="0"/>
              </a:rPr>
              <a:t>Poverty </a:t>
            </a:r>
          </a:p>
          <a:p>
            <a:pPr lvl="1"/>
            <a:r>
              <a:rPr lang="en-US" sz="3600" dirty="0" smtClean="0">
                <a:latin typeface="Arial Narrow" panose="020B0606020202030204" pitchFamily="34" charset="0"/>
              </a:rPr>
              <a:t>Starvation </a:t>
            </a:r>
            <a:endParaRPr lang="en-US" sz="3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6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latin typeface="Arial Narrow" panose="020B0606020202030204" pitchFamily="34" charset="0"/>
              </a:rPr>
              <a:t>Make a flip book with 2 sheets of paper </a:t>
            </a:r>
            <a:endParaRPr lang="en-US" sz="4800" b="1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5017" y="1431188"/>
            <a:ext cx="5181600" cy="4755479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5400" dirty="0" smtClean="0">
                <a:latin typeface="Arial Narrow" panose="020B0606020202030204" pitchFamily="34" charset="0"/>
              </a:rPr>
              <a:t>You should have a cover and 3 tabs</a:t>
            </a:r>
          </a:p>
          <a:p>
            <a:pPr>
              <a:buFontTx/>
              <a:buChar char="-"/>
            </a:pPr>
            <a:r>
              <a:rPr lang="en-US" sz="5400" dirty="0" smtClean="0">
                <a:latin typeface="Arial Narrow" panose="020B0606020202030204" pitchFamily="34" charset="0"/>
              </a:rPr>
              <a:t>Cover: Environmental Issues </a:t>
            </a:r>
          </a:p>
          <a:p>
            <a:pPr>
              <a:buFontTx/>
              <a:buChar char="-"/>
            </a:pPr>
            <a:r>
              <a:rPr lang="en-US" sz="5400" dirty="0" smtClean="0">
                <a:latin typeface="Arial Narrow" panose="020B0606020202030204" pitchFamily="34" charset="0"/>
              </a:rPr>
              <a:t>1</a:t>
            </a:r>
            <a:r>
              <a:rPr lang="en-US" sz="5400" baseline="30000" dirty="0" smtClean="0">
                <a:latin typeface="Arial Narrow" panose="020B0606020202030204" pitchFamily="34" charset="0"/>
              </a:rPr>
              <a:t>st</a:t>
            </a:r>
            <a:r>
              <a:rPr lang="en-US" sz="5400" dirty="0" smtClean="0">
                <a:latin typeface="Arial Narrow" panose="020B0606020202030204" pitchFamily="34" charset="0"/>
              </a:rPr>
              <a:t> </a:t>
            </a:r>
            <a:r>
              <a:rPr lang="en-US" sz="5400" dirty="0">
                <a:latin typeface="Arial Narrow" panose="020B0606020202030204" pitchFamily="34" charset="0"/>
              </a:rPr>
              <a:t>T</a:t>
            </a:r>
            <a:r>
              <a:rPr lang="en-US" sz="5400" dirty="0" smtClean="0">
                <a:latin typeface="Arial Narrow" panose="020B0606020202030204" pitchFamily="34" charset="0"/>
              </a:rPr>
              <a:t>ab: Deforestation </a:t>
            </a:r>
          </a:p>
          <a:p>
            <a:pPr>
              <a:buFontTx/>
              <a:buChar char="-"/>
            </a:pPr>
            <a:r>
              <a:rPr lang="en-US" sz="5400" dirty="0" smtClean="0">
                <a:latin typeface="Arial Narrow" panose="020B0606020202030204" pitchFamily="34" charset="0"/>
              </a:rPr>
              <a:t>2</a:t>
            </a:r>
            <a:r>
              <a:rPr lang="en-US" sz="5400" baseline="30000" dirty="0" smtClean="0">
                <a:latin typeface="Arial Narrow" panose="020B0606020202030204" pitchFamily="34" charset="0"/>
              </a:rPr>
              <a:t>nd</a:t>
            </a:r>
            <a:r>
              <a:rPr lang="en-US" sz="5400" dirty="0" smtClean="0">
                <a:latin typeface="Arial Narrow" panose="020B0606020202030204" pitchFamily="34" charset="0"/>
              </a:rPr>
              <a:t> Tab: Water Crisis </a:t>
            </a:r>
          </a:p>
          <a:p>
            <a:pPr>
              <a:buFontTx/>
              <a:buChar char="-"/>
            </a:pPr>
            <a:r>
              <a:rPr lang="en-US" sz="5400" dirty="0" smtClean="0">
                <a:latin typeface="Arial Narrow" panose="020B0606020202030204" pitchFamily="34" charset="0"/>
              </a:rPr>
              <a:t>3</a:t>
            </a:r>
            <a:r>
              <a:rPr lang="en-US" sz="5400" baseline="30000" dirty="0" smtClean="0">
                <a:latin typeface="Arial Narrow" panose="020B0606020202030204" pitchFamily="34" charset="0"/>
              </a:rPr>
              <a:t>rd</a:t>
            </a:r>
            <a:r>
              <a:rPr lang="en-US" sz="5400" dirty="0" smtClean="0">
                <a:latin typeface="Arial Narrow" panose="020B0606020202030204" pitchFamily="34" charset="0"/>
              </a:rPr>
              <a:t> Tab: Desertification </a:t>
            </a:r>
            <a:endParaRPr lang="en-US" sz="5400" dirty="0"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31188"/>
            <a:ext cx="5181600" cy="474577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900" dirty="0" smtClean="0">
                <a:latin typeface="Arial Narrow" panose="020B0606020202030204" pitchFamily="34" charset="0"/>
              </a:rPr>
              <a:t>Go through the following slides &amp; videos &amp; gather the MOST IMPORTANT information from them. </a:t>
            </a:r>
            <a:br>
              <a:rPr lang="en-US" sz="2900" dirty="0" smtClean="0">
                <a:latin typeface="Arial Narrow" panose="020B0606020202030204" pitchFamily="34" charset="0"/>
              </a:rPr>
            </a:br>
            <a:endParaRPr lang="en-US" sz="2900" dirty="0" smtClean="0">
              <a:latin typeface="Arial Narrow" panose="020B0606020202030204" pitchFamily="34" charset="0"/>
            </a:endParaRPr>
          </a:p>
          <a:p>
            <a:r>
              <a:rPr lang="en-US" sz="2900" dirty="0" smtClean="0">
                <a:latin typeface="Arial Narrow" panose="020B0606020202030204" pitchFamily="34" charset="0"/>
              </a:rPr>
              <a:t>REMEMBER: your goal is to be able to answer the three questions on the board &amp; on the first slide of this PowerPoint, so you will want to write down ANYTHING that can help you answer that question fully. </a:t>
            </a:r>
            <a:endParaRPr lang="en-US" sz="2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04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8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DESERTIFICATION 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603" y="1133341"/>
            <a:ext cx="11531445" cy="536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2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758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Desertification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20" y="1091530"/>
            <a:ext cx="5628067" cy="576647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 Narrow" panose="020B0606020202030204" pitchFamily="34" charset="0"/>
              </a:rPr>
              <a:t>The process by which various types of land become desert. In Africa, the overgrazing of animals and severe droughts have led to desertification.</a:t>
            </a:r>
          </a:p>
          <a:p>
            <a:r>
              <a:rPr lang="en-US" sz="3600" dirty="0" smtClean="0">
                <a:latin typeface="Arial Narrow" panose="020B0606020202030204" pitchFamily="34" charset="0"/>
              </a:rPr>
              <a:t>Poor soil leaves the land useless for farming and agriculture </a:t>
            </a:r>
          </a:p>
          <a:p>
            <a:pPr lvl="1"/>
            <a:r>
              <a:rPr lang="en-US" sz="3200" dirty="0" smtClean="0">
                <a:latin typeface="Arial Narrow" panose="020B0606020202030204" pitchFamily="34" charset="0"/>
              </a:rPr>
              <a:t>Increased starvation and poverty  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887" y="1091530"/>
            <a:ext cx="6216203" cy="423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9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>
                <a:latin typeface="Arial Narrow" panose="020B0606020202030204" pitchFamily="34" charset="0"/>
              </a:rPr>
              <a:t>Desertification Causes: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Arial Narrow" panose="020B0606020202030204" pitchFamily="34" charset="0"/>
              </a:rPr>
              <a:t>Drought- protracted rainfall failure</a:t>
            </a:r>
          </a:p>
          <a:p>
            <a:r>
              <a:rPr lang="en-US" sz="4400" dirty="0" smtClean="0">
                <a:latin typeface="Arial Narrow" panose="020B0606020202030204" pitchFamily="34" charset="0"/>
              </a:rPr>
              <a:t>Desiccation- long term drought with dry dirt </a:t>
            </a:r>
          </a:p>
          <a:p>
            <a:r>
              <a:rPr lang="en-US" sz="4400" dirty="0" smtClean="0">
                <a:latin typeface="Arial Narrow" panose="020B0606020202030204" pitchFamily="34" charset="0"/>
              </a:rPr>
              <a:t>Human activity- over grazing of farm animals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Arial Narrow" panose="020B0606020202030204" pitchFamily="34" charset="0"/>
              </a:rPr>
              <a:t>Soil erosion: soil is a non-renewable resource. It takes thousands of years for good soil to form </a:t>
            </a:r>
            <a:endParaRPr lang="en-US" sz="4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21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79053" y="0"/>
            <a:ext cx="9375820" cy="7031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2630" y="0"/>
            <a:ext cx="3859369" cy="6857999"/>
          </a:xfrm>
        </p:spPr>
        <p:txBody>
          <a:bodyPr>
            <a:normAutofit/>
          </a:bodyPr>
          <a:lstStyle/>
          <a:p>
            <a:r>
              <a:rPr lang="en-US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Sahara-</a:t>
            </a:r>
            <a: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is expanding over the last 50 years as a result of human and natural causes 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10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Narrow" panose="020B0606020202030204" pitchFamily="34" charset="0"/>
                <a:hlinkClick r:id="rId2"/>
              </a:rPr>
              <a:t>https://</a:t>
            </a:r>
            <a:r>
              <a:rPr lang="en-US" sz="4000" dirty="0" smtClean="0">
                <a:latin typeface="Arial Narrow" panose="020B0606020202030204" pitchFamily="34" charset="0"/>
                <a:hlinkClick r:id="rId2"/>
              </a:rPr>
              <a:t>www.youtube.com/watch?v=HbqNUC1t1e0</a:t>
            </a:r>
            <a:r>
              <a:rPr lang="en-US" sz="4000" dirty="0" smtClean="0">
                <a:latin typeface="Arial Narrow" panose="020B0606020202030204" pitchFamily="34" charset="0"/>
              </a:rPr>
              <a:t> </a:t>
            </a:r>
          </a:p>
          <a:p>
            <a:r>
              <a:rPr lang="en-US" sz="4000" dirty="0" smtClean="0">
                <a:latin typeface="Arial Narrow" panose="020B0606020202030204" pitchFamily="34" charset="0"/>
              </a:rPr>
              <a:t>If it will not pull up, try another browser</a:t>
            </a:r>
          </a:p>
          <a:p>
            <a:r>
              <a:rPr lang="en-US" sz="4000" dirty="0" smtClean="0">
                <a:latin typeface="Arial Narrow" panose="020B0606020202030204" pitchFamily="34" charset="0"/>
              </a:rPr>
              <a:t>If it is blocked, move on. </a:t>
            </a:r>
          </a:p>
          <a:p>
            <a:r>
              <a:rPr lang="en-US" sz="4000" dirty="0" smtClean="0">
                <a:latin typeface="Arial Narrow" panose="020B0606020202030204" pitchFamily="34" charset="0"/>
              </a:rPr>
              <a:t>Or you can try searching the name of the video in YouTube</a:t>
            </a:r>
          </a:p>
          <a:p>
            <a:pPr lvl="1"/>
            <a:r>
              <a:rPr lang="en-US" sz="3600" dirty="0" smtClean="0">
                <a:latin typeface="Arial Narrow" panose="020B0606020202030204" pitchFamily="34" charset="0"/>
              </a:rPr>
              <a:t>Is the Earth Turning Into A Big Desert? </a:t>
            </a:r>
            <a:endParaRPr lang="en-US" sz="3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31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2128</TotalTime>
  <Words>669</Words>
  <Application>Microsoft Office PowerPoint</Application>
  <PresentationFormat>Widescreen</PresentationFormat>
  <Paragraphs>88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Wingdings</vt:lpstr>
      <vt:lpstr>Office Theme</vt:lpstr>
      <vt:lpstr>Environmental Issues Your goal is to be able to answer the following 3 questions:  </vt:lpstr>
      <vt:lpstr>PowerPoint Presentation</vt:lpstr>
      <vt:lpstr>Explain the impact of desertification on the environment of Africa.  </vt:lpstr>
      <vt:lpstr>Make a flip book with 2 sheets of paper </vt:lpstr>
      <vt:lpstr>DESERTIFICATION </vt:lpstr>
      <vt:lpstr>Desertification</vt:lpstr>
      <vt:lpstr>Desertification Causes:</vt:lpstr>
      <vt:lpstr>Sahara- is expanding over the last 50 years as a result of human and natural causes </vt:lpstr>
      <vt:lpstr>PowerPoint Presentation</vt:lpstr>
      <vt:lpstr>Nomads- living in different locations. Moving from one place to another. </vt:lpstr>
      <vt:lpstr>Sahel- </vt:lpstr>
      <vt:lpstr>WATER CRISIS</vt:lpstr>
      <vt:lpstr>PowerPoint Presentation</vt:lpstr>
      <vt:lpstr>PowerPoint Presentation</vt:lpstr>
      <vt:lpstr>Water Crisis </vt:lpstr>
      <vt:lpstr>PowerPoint Presentation</vt:lpstr>
      <vt:lpstr>PowerPoint Presentation</vt:lpstr>
      <vt:lpstr>Water Crisis- preventable diseases </vt:lpstr>
      <vt:lpstr>PowerPoint Presentation</vt:lpstr>
      <vt:lpstr>Deforestation</vt:lpstr>
      <vt:lpstr>DEFORESTATION </vt:lpstr>
      <vt:lpstr>PowerPoint Presentation</vt:lpstr>
      <vt:lpstr>Deforestation</vt:lpstr>
      <vt:lpstr>Rainforest </vt:lpstr>
    </vt:vector>
  </TitlesOfParts>
  <Company>Fulton County School System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Issues</dc:title>
  <dc:creator>Naylor, Kristen</dc:creator>
  <cp:lastModifiedBy>Naylor, Kristen</cp:lastModifiedBy>
  <cp:revision>36</cp:revision>
  <dcterms:created xsi:type="dcterms:W3CDTF">2015-12-04T15:05:17Z</dcterms:created>
  <dcterms:modified xsi:type="dcterms:W3CDTF">2016-12-19T16:32:50Z</dcterms:modified>
</cp:coreProperties>
</file>